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571" r:id="rId3"/>
    <p:sldId id="570" r:id="rId4"/>
    <p:sldId id="573" r:id="rId5"/>
    <p:sldId id="580" r:id="rId6"/>
    <p:sldId id="572" r:id="rId7"/>
    <p:sldId id="578" r:id="rId8"/>
    <p:sldId id="574" r:id="rId9"/>
    <p:sldId id="260" r:id="rId10"/>
    <p:sldId id="261" r:id="rId11"/>
    <p:sldId id="567" r:id="rId12"/>
    <p:sldId id="568" r:id="rId13"/>
    <p:sldId id="558" r:id="rId14"/>
    <p:sldId id="569" r:id="rId15"/>
    <p:sldId id="581" r:id="rId16"/>
    <p:sldId id="582" r:id="rId17"/>
    <p:sldId id="583" r:id="rId18"/>
    <p:sldId id="584" r:id="rId19"/>
    <p:sldId id="588" r:id="rId20"/>
    <p:sldId id="586" r:id="rId21"/>
    <p:sldId id="587" r:id="rId22"/>
    <p:sldId id="589" r:id="rId23"/>
    <p:sldId id="590" r:id="rId24"/>
    <p:sldId id="591" r:id="rId25"/>
    <p:sldId id="592" r:id="rId26"/>
    <p:sldId id="593" r:id="rId27"/>
    <p:sldId id="594" r:id="rId28"/>
    <p:sldId id="331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86"/>
  </p:normalViewPr>
  <p:slideViewPr>
    <p:cSldViewPr snapToGrid="0" snapToObjects="1">
      <p:cViewPr varScale="1">
        <p:scale>
          <a:sx n="68" d="100"/>
          <a:sy n="68" d="100"/>
        </p:scale>
        <p:origin x="5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31EB2-4FCC-2A42-9398-B7DD66C256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4CA04A-0F30-614A-A7F2-2A4531CE28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A4E7A7-65C9-E54E-95F7-51C75CA66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D36-0FCC-1540-A654-46956BEA2DB1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76841D-2C7F-2147-A09F-67403F433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C55F90-C37D-8542-B1FE-441C80133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22C3-89DB-2B49-BC70-6D84A3C83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851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2C16F-7AB8-334B-B096-58346B20F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E0F9C4-00F8-0448-BC65-CA35C01DAA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6F1BA3-A3F2-4843-9837-876FF1D39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D36-0FCC-1540-A654-46956BEA2DB1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71D335-592D-E549-B078-A3A392B1F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F7AE2C-01A8-9346-87B3-13E51CB60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22C3-89DB-2B49-BC70-6D84A3C83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201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03D5FC2-93EC-0D46-80E6-898E9C1D69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014C6F-D7C2-BD44-B13F-3F01A5F19C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789A83-0233-814D-BC29-38957D93F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D36-0FCC-1540-A654-46956BEA2DB1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2C8A32-2416-B849-996A-EC25D5FDDB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D7967B-7B2C-D441-8D96-EDA9A85B1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22C3-89DB-2B49-BC70-6D84A3C83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202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49DCE-B9DE-9D42-8FB6-BA35B4936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71C1B-32F8-A249-9126-EFB4A756A7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017E7D-C067-0247-B052-EA3068E4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D36-0FCC-1540-A654-46956BEA2DB1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5BCDB0-1BC0-F441-9C0F-CEEF218619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0A4555-732E-2049-9437-3CE270CF82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22C3-89DB-2B49-BC70-6D84A3C83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542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DF677-63EA-5A4C-B4EC-AB5BF9322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220761-B98F-9744-8E29-84666107EE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56901-2284-F243-9CD6-BCA6FC5B2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D36-0FCC-1540-A654-46956BEA2DB1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ABD598-68D9-8942-A975-0319DF63C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E98E62-05A1-694F-AE6C-E76B6479F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22C3-89DB-2B49-BC70-6D84A3C83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765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65823-9DDA-BD49-90EE-7838164A03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A2092E-4ECC-4945-B10B-5212208974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4866AA-D816-634C-9DC0-B04B7F5F9D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A2B430-E706-8345-B21F-C9E35F60E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D36-0FCC-1540-A654-46956BEA2DB1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5DBE11-88AA-1546-869E-7B70A4ED9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EA2EF3-BEA1-8D47-A228-3FCBEA24E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22C3-89DB-2B49-BC70-6D84A3C83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296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A1D31-6E4D-5E49-9518-44C3576EA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1E2BA-5426-7743-B92C-D9885800D7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24FC96-0ADA-CF40-BDCF-58935E8D97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BB859C-5BEF-BE4F-AC43-5D63BB3134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E22DEB-5113-C942-AA78-A6B92EBE41A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E5D24B-AAB2-834E-A475-5B5E46CC1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D36-0FCC-1540-A654-46956BEA2DB1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316829-B432-944D-AC9A-CBEDB2492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B4DCE6-7B43-4849-94BA-395BC90D1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22C3-89DB-2B49-BC70-6D84A3C83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7525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0841D5-A343-B540-8041-2F615D38A6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E3B46C-59EF-DE48-A55B-D326617C2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D36-0FCC-1540-A654-46956BEA2DB1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A0C243-5FDB-6846-9B05-9E0A71D34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463382-8978-4341-8F9B-D92645C54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22C3-89DB-2B49-BC70-6D84A3C83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80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2B7C62-C57A-9A43-8A73-FDCC65E15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D36-0FCC-1540-A654-46956BEA2DB1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D20291-ABF2-8F4C-ADC8-7BF274C68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9A9D8A-1DF2-0247-B689-DE90CDC6E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22C3-89DB-2B49-BC70-6D84A3C83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00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CF44E-63FD-5E40-A92D-6B80CF154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8B1B4-1849-0C4C-9050-147E09CAE7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726D07-2F70-CF44-9D40-4B188CC9D9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D023D9-2D9A-3042-9BEB-AC26739762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D36-0FCC-1540-A654-46956BEA2DB1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046304-91B4-6E4F-943B-AF4E2B3BA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6FA525-5A24-9E47-B451-3A2426F97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22C3-89DB-2B49-BC70-6D84A3C83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42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BBB5E-ECFB-1F46-8100-9061F6716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FF2FF1-4472-614D-A71C-1CE914F487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55950F-9A17-0242-BCDE-F80D04EA0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E55961-0F4B-9F4A-9D59-FA9C733F5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0DD36-0FCC-1540-A654-46956BEA2DB1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04E45A-D44F-EE45-A10A-8BAC0C718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4D67BE-F5E9-6646-A57E-A380BAFE7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22C3-89DB-2B49-BC70-6D84A3C83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11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166CA0-08DF-9B41-A437-2EA139068C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240ED6-2CD4-074E-9158-713DA4A94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8D0B1-521C-6C49-8CC5-D6D756667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0DD36-0FCC-1540-A654-46956BEA2DB1}" type="datetimeFigureOut">
              <a:rPr lang="en-US" smtClean="0"/>
              <a:t>5/6/2020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B455EF-1DCA-5F47-A86A-AE9E628A84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A877B0-E765-BB41-A27D-3E7A3AB113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422C3-89DB-2B49-BC70-6D84A3C839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633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athena-innovation.gr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ptsiavos@athenarc.gr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ec.europa.eu/info/law/law-topic/data-protection/international-dimension-data-protection/standard-contractual-clauses-scc_en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ecd.org/gov/ethics/ethicscodesandcodesofconductinoecdcountries.htm" TargetMode="External"/><Relationship Id="rId2" Type="http://schemas.openxmlformats.org/officeDocument/2006/relationships/hyperlink" Target="https://ico.org.uk/media/for-organisations/documents/1068/data_sharing_code_of_practice.pdf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mailto:ptsiavos@athenarc.gr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3C96D-5D51-0C48-95FE-630866ADB2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61884"/>
            <a:ext cx="9144000" cy="1668101"/>
          </a:xfrm>
        </p:spPr>
        <p:txBody>
          <a:bodyPr>
            <a:normAutofit/>
          </a:bodyPr>
          <a:lstStyle/>
          <a:p>
            <a:r>
              <a:rPr lang="en-US" sz="5300" dirty="0"/>
              <a:t>Open Science &amp; GDPR</a:t>
            </a:r>
            <a:br>
              <a:rPr lang="en-US" sz="5300" dirty="0"/>
            </a:br>
            <a:r>
              <a:rPr lang="en-US" sz="5300" dirty="0"/>
              <a:t>Basic Concepts and Cases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F17128-CEA7-3641-AE01-447F1CA1DC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180578"/>
            <a:ext cx="9144000" cy="1919391"/>
          </a:xfrm>
        </p:spPr>
        <p:txBody>
          <a:bodyPr>
            <a:normAutofit/>
          </a:bodyPr>
          <a:lstStyle/>
          <a:p>
            <a:r>
              <a:rPr lang="en-US" dirty="0"/>
              <a:t>Dr. Prodromos Tsiavos</a:t>
            </a:r>
          </a:p>
          <a:p>
            <a:r>
              <a:rPr lang="en-US" dirty="0"/>
              <a:t>Senior Legal &amp; Policy Adviser</a:t>
            </a:r>
            <a:endParaRPr lang="el-GR" dirty="0"/>
          </a:p>
          <a:p>
            <a:r>
              <a:rPr lang="en-US" dirty="0"/>
              <a:t>ARC/ </a:t>
            </a:r>
            <a:r>
              <a:rPr lang="el-GR" dirty="0"/>
              <a:t>Ο</a:t>
            </a:r>
            <a:r>
              <a:rPr lang="en-US" dirty="0" err="1"/>
              <a:t>penAIRE</a:t>
            </a:r>
            <a:endParaRPr lang="el-GR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39AD435-6ED6-A649-A966-D3650CC6D5F9}"/>
              </a:ext>
            </a:extLst>
          </p:cNvPr>
          <p:cNvCxnSpPr>
            <a:cxnSpLocks/>
          </p:cNvCxnSpPr>
          <p:nvPr/>
        </p:nvCxnSpPr>
        <p:spPr>
          <a:xfrm>
            <a:off x="-132412" y="2675447"/>
            <a:ext cx="12192000" cy="7199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0D1460F3-1911-664C-B49E-70426BB3CE75}"/>
              </a:ext>
            </a:extLst>
          </p:cNvPr>
          <p:cNvSpPr/>
          <p:nvPr/>
        </p:nvSpPr>
        <p:spPr>
          <a:xfrm>
            <a:off x="8514261" y="5656055"/>
            <a:ext cx="36118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  <a:p>
            <a:r>
              <a:rPr lang="en-GB" dirty="0">
                <a:hlinkClick r:id="rId2"/>
              </a:rPr>
              <a:t>https://www.athena-innovation.gr/</a:t>
            </a:r>
            <a:r>
              <a:rPr lang="en-GB" dirty="0"/>
              <a:t> </a:t>
            </a:r>
            <a:r>
              <a:rPr lang="en-US" dirty="0"/>
              <a:t> </a:t>
            </a:r>
          </a:p>
        </p:txBody>
      </p:sp>
      <p:pic>
        <p:nvPicPr>
          <p:cNvPr id="9" name="Google Shape;119;p27">
            <a:extLst>
              <a:ext uri="{FF2B5EF4-FFF2-40B4-BE49-F238E27FC236}">
                <a16:creationId xmlns:a16="http://schemas.microsoft.com/office/drawing/2014/main" id="{9746FD13-2C6A-A14D-B780-42830C64EDA2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5524860" y="6458760"/>
            <a:ext cx="1142280" cy="399240"/>
          </a:xfrm>
          <a:prstGeom prst="rect">
            <a:avLst/>
          </a:prstGeom>
          <a:ln>
            <a:noFill/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5E9DBCA-5B41-7A4E-9F34-101D8DE5AFED}"/>
              </a:ext>
            </a:extLst>
          </p:cNvPr>
          <p:cNvSpPr/>
          <p:nvPr/>
        </p:nvSpPr>
        <p:spPr>
          <a:xfrm>
            <a:off x="367993" y="5979220"/>
            <a:ext cx="2284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ptsiavos@athenarc.gr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00578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77282-6312-4F41-8C6C-79BE509EA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Legal Basis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D179D-6451-3441-AB84-3B586D9850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l-GR" sz="2400" dirty="0"/>
          </a:p>
          <a:p>
            <a:pPr algn="just">
              <a:buFont typeface="Wingdings" charset="2"/>
              <a:buChar char="ü"/>
            </a:pPr>
            <a:r>
              <a:rPr lang="en-US" sz="2400" dirty="0"/>
              <a:t>Mostly forms of </a:t>
            </a:r>
            <a:r>
              <a:rPr lang="en-US" sz="2400" b="1" dirty="0"/>
              <a:t>public interest </a:t>
            </a:r>
            <a:r>
              <a:rPr lang="en-US" sz="2400" dirty="0"/>
              <a:t>(needs to be specifically documented per institution and research project)</a:t>
            </a:r>
          </a:p>
          <a:p>
            <a:pPr algn="just">
              <a:buFont typeface="Wingdings" charset="2"/>
              <a:buChar char="ü"/>
            </a:pPr>
            <a:r>
              <a:rPr lang="en-US" sz="2400" b="1" dirty="0"/>
              <a:t>Contract</a:t>
            </a:r>
            <a:r>
              <a:rPr lang="en-US" sz="2400" dirty="0"/>
              <a:t> (tender)</a:t>
            </a:r>
          </a:p>
          <a:p>
            <a:pPr algn="just">
              <a:buFont typeface="Wingdings" charset="2"/>
              <a:buChar char="ü"/>
            </a:pPr>
            <a:r>
              <a:rPr lang="en-US" sz="2400" b="1" dirty="0"/>
              <a:t>Consent</a:t>
            </a:r>
            <a:r>
              <a:rPr lang="en-US" sz="2400" dirty="0"/>
              <a:t> (specific research)</a:t>
            </a:r>
          </a:p>
          <a:p>
            <a:pPr algn="just">
              <a:buFont typeface="Wingdings" charset="2"/>
              <a:buChar char="ü"/>
            </a:pPr>
            <a:r>
              <a:rPr lang="en-US" sz="2400" dirty="0"/>
              <a:t>Could </a:t>
            </a:r>
            <a:r>
              <a:rPr lang="en-US" sz="2400" b="1" u="sng" dirty="0"/>
              <a:t>change</a:t>
            </a:r>
            <a:r>
              <a:rPr lang="en-US" sz="2400" dirty="0"/>
              <a:t> from collection, to retaining to sharing. There always needs to be one covering the purpose </a:t>
            </a:r>
            <a:r>
              <a:rPr lang="en-US" sz="2400"/>
              <a:t>of processing. </a:t>
            </a:r>
            <a:endParaRPr lang="en-US" sz="2000" dirty="0"/>
          </a:p>
          <a:p>
            <a:pPr algn="just">
              <a:buFont typeface="Wingdings" charset="2"/>
              <a:buChar char="ü"/>
            </a:pPr>
            <a:endParaRPr lang="el-GR" sz="2400" dirty="0"/>
          </a:p>
        </p:txBody>
      </p:sp>
      <p:sp>
        <p:nvSpPr>
          <p:cNvPr id="4" name="Shape 125">
            <a:extLst>
              <a:ext uri="{FF2B5EF4-FFF2-40B4-BE49-F238E27FC236}">
                <a16:creationId xmlns:a16="http://schemas.microsoft.com/office/drawing/2014/main" id="{B884BD52-D8E7-7549-9CD6-DF2D45237555}"/>
              </a:ext>
            </a:extLst>
          </p:cNvPr>
          <p:cNvSpPr/>
          <p:nvPr/>
        </p:nvSpPr>
        <p:spPr>
          <a:xfrm>
            <a:off x="10494259" y="-371452"/>
            <a:ext cx="1223092" cy="2798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5200"/>
            </a:lvl1pPr>
          </a:lstStyle>
          <a:p>
            <a:r>
              <a:rPr lang="el-GR" sz="17718" dirty="0">
                <a:solidFill>
                  <a:srgbClr val="FF0000"/>
                </a:solidFill>
              </a:rPr>
              <a:t>6</a:t>
            </a:r>
            <a:endParaRPr sz="17718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982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35A3E8-B47A-D544-941F-B5E7ECF56853}"/>
              </a:ext>
            </a:extLst>
          </p:cNvPr>
          <p:cNvSpPr txBox="1"/>
          <p:nvPr/>
        </p:nvSpPr>
        <p:spPr>
          <a:xfrm>
            <a:off x="1536192" y="1402080"/>
            <a:ext cx="26700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Vital Interest </a:t>
            </a:r>
            <a:endParaRPr lang="el-G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Public Interest</a:t>
            </a:r>
            <a:endParaRPr lang="el-G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Legal Obligation</a:t>
            </a:r>
            <a:endParaRPr lang="el-G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Contract</a:t>
            </a:r>
            <a:endParaRPr lang="el-G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Consent</a:t>
            </a:r>
            <a:endParaRPr lang="el-G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l-G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Legitimate Interest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F59DD56-4770-1A41-9E81-3ECB16A1004B}"/>
              </a:ext>
            </a:extLst>
          </p:cNvPr>
          <p:cNvSpPr txBox="1"/>
          <p:nvPr/>
        </p:nvSpPr>
        <p:spPr>
          <a:xfrm>
            <a:off x="4693920" y="1938528"/>
            <a:ext cx="3633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discretion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8D4AF1-F1D0-024E-A8A4-B10B1E4B9CAE}"/>
              </a:ext>
            </a:extLst>
          </p:cNvPr>
          <p:cNvSpPr txBox="1"/>
          <p:nvPr/>
        </p:nvSpPr>
        <p:spPr>
          <a:xfrm>
            <a:off x="4693920" y="3749040"/>
            <a:ext cx="3633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discretion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8E3EBA-2DBB-AB44-9A86-53AADF6888F4}"/>
              </a:ext>
            </a:extLst>
          </p:cNvPr>
          <p:cNvSpPr txBox="1"/>
          <p:nvPr/>
        </p:nvSpPr>
        <p:spPr>
          <a:xfrm>
            <a:off x="7650480" y="3564374"/>
            <a:ext cx="3633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Decision: both parties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2D6B11-9E8A-074B-9614-870B9FADC57F}"/>
              </a:ext>
            </a:extLst>
          </p:cNvPr>
          <p:cNvSpPr txBox="1"/>
          <p:nvPr/>
        </p:nvSpPr>
        <p:spPr>
          <a:xfrm>
            <a:off x="7650480" y="4333518"/>
            <a:ext cx="3633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Decision: data controller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767A171-237D-914A-AEFE-4069D822E3F5}"/>
              </a:ext>
            </a:extLst>
          </p:cNvPr>
          <p:cNvCxnSpPr/>
          <p:nvPr/>
        </p:nvCxnSpPr>
        <p:spPr>
          <a:xfrm>
            <a:off x="4206240" y="694944"/>
            <a:ext cx="0" cy="520598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D1EA0ED-482B-0A47-9076-177F31A71DD4}"/>
              </a:ext>
            </a:extLst>
          </p:cNvPr>
          <p:cNvCxnSpPr/>
          <p:nvPr/>
        </p:nvCxnSpPr>
        <p:spPr>
          <a:xfrm>
            <a:off x="7418832" y="694944"/>
            <a:ext cx="0" cy="520598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11F509F-15D1-4F49-805B-13F4C55AED08}"/>
              </a:ext>
            </a:extLst>
          </p:cNvPr>
          <p:cNvSpPr/>
          <p:nvPr/>
        </p:nvSpPr>
        <p:spPr>
          <a:xfrm>
            <a:off x="1252261" y="2541995"/>
            <a:ext cx="2722332" cy="316524"/>
          </a:xfrm>
          <a:prstGeom prst="roundRect">
            <a:avLst/>
          </a:prstGeom>
          <a:solidFill>
            <a:srgbClr val="FFFF0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CD204A0F-4203-4C48-BE8D-85FB5D631D9B}"/>
              </a:ext>
            </a:extLst>
          </p:cNvPr>
          <p:cNvSpPr/>
          <p:nvPr/>
        </p:nvSpPr>
        <p:spPr>
          <a:xfrm>
            <a:off x="1238779" y="2129965"/>
            <a:ext cx="2722332" cy="390147"/>
          </a:xfrm>
          <a:prstGeom prst="roundRect">
            <a:avLst/>
          </a:prstGeom>
          <a:solidFill>
            <a:srgbClr val="92D05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78C7BBCC-0F60-844A-9ED4-C89DEA848502}"/>
              </a:ext>
            </a:extLst>
          </p:cNvPr>
          <p:cNvSpPr/>
          <p:nvPr/>
        </p:nvSpPr>
        <p:spPr>
          <a:xfrm>
            <a:off x="1238779" y="3285068"/>
            <a:ext cx="2722332" cy="693772"/>
          </a:xfrm>
          <a:prstGeom prst="roundRect">
            <a:avLst/>
          </a:prstGeom>
          <a:solidFill>
            <a:srgbClr val="FFFF0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5F252F2-9398-544B-9281-F87715186AF4}"/>
              </a:ext>
            </a:extLst>
          </p:cNvPr>
          <p:cNvSpPr/>
          <p:nvPr/>
        </p:nvSpPr>
        <p:spPr>
          <a:xfrm>
            <a:off x="1238779" y="4387825"/>
            <a:ext cx="2722332" cy="425411"/>
          </a:xfrm>
          <a:prstGeom prst="roundRect">
            <a:avLst/>
          </a:prstGeom>
          <a:solidFill>
            <a:srgbClr val="FF0000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9514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77282-6312-4F41-8C6C-79BE509EA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Trace the life cycle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D179D-6451-3441-AB84-3B586D9850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l-GR" sz="2400" dirty="0"/>
          </a:p>
          <a:p>
            <a:pPr algn="just">
              <a:buFont typeface="Wingdings" charset="2"/>
              <a:buChar char="ü"/>
            </a:pPr>
            <a:r>
              <a:rPr lang="en-US" sz="2400" dirty="0"/>
              <a:t>Follow the data</a:t>
            </a:r>
          </a:p>
          <a:p>
            <a:pPr algn="just">
              <a:buFont typeface="Wingdings" charset="2"/>
              <a:buChar char="ü"/>
            </a:pPr>
            <a:r>
              <a:rPr lang="en-US" sz="2400" dirty="0"/>
              <a:t>Different types of data processing may have different purposes and legal bases</a:t>
            </a:r>
          </a:p>
          <a:p>
            <a:pPr algn="just">
              <a:buFont typeface="Wingdings" charset="2"/>
              <a:buChar char="ü"/>
            </a:pPr>
            <a:r>
              <a:rPr lang="en-US" sz="2400" dirty="0"/>
              <a:t>Always stay within the legal basis</a:t>
            </a:r>
            <a:endParaRPr lang="en-US" sz="2000" dirty="0"/>
          </a:p>
          <a:p>
            <a:pPr algn="just">
              <a:buFont typeface="Wingdings" charset="2"/>
              <a:buChar char="ü"/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2183123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C47C61-664E-5A42-9F4F-7828CA1A37D4}"/>
              </a:ext>
            </a:extLst>
          </p:cNvPr>
          <p:cNvSpPr txBox="1"/>
          <p:nvPr/>
        </p:nvSpPr>
        <p:spPr>
          <a:xfrm>
            <a:off x="560832" y="444720"/>
            <a:ext cx="46493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Data management plan (processing/ purposes/ legal basis)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304D34-5311-C143-91D8-EB7A6481A1A0}"/>
              </a:ext>
            </a:extLst>
          </p:cNvPr>
          <p:cNvSpPr txBox="1"/>
          <p:nvPr/>
        </p:nvSpPr>
        <p:spPr>
          <a:xfrm>
            <a:off x="560832" y="2498389"/>
            <a:ext cx="2048256" cy="175432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Data collection</a:t>
            </a:r>
            <a:endParaRPr lang="el-GR" b="1" dirty="0"/>
          </a:p>
          <a:p>
            <a:pPr marL="285750" indent="-285750">
              <a:buFontTx/>
              <a:buChar char="-"/>
            </a:pPr>
            <a:r>
              <a:rPr lang="en-US" dirty="0"/>
              <a:t>From the data subject</a:t>
            </a:r>
          </a:p>
          <a:p>
            <a:pPr marL="285750" indent="-285750">
              <a:buFontTx/>
              <a:buChar char="-"/>
            </a:pPr>
            <a:r>
              <a:rPr lang="en-US" dirty="0"/>
              <a:t>From 3rd party</a:t>
            </a:r>
          </a:p>
          <a:p>
            <a:pPr marL="285750" indent="-285750">
              <a:buFontTx/>
              <a:buChar char="-"/>
            </a:pPr>
            <a:r>
              <a:rPr lang="en-US" dirty="0"/>
              <a:t>From publicly available sources</a:t>
            </a:r>
            <a:endParaRPr lang="el-G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5F8F0F-5FA9-F841-B53D-6D23756EAFDD}"/>
              </a:ext>
            </a:extLst>
          </p:cNvPr>
          <p:cNvSpPr txBox="1"/>
          <p:nvPr/>
        </p:nvSpPr>
        <p:spPr>
          <a:xfrm>
            <a:off x="4114800" y="2082891"/>
            <a:ext cx="2627376" cy="2308324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Data Management</a:t>
            </a:r>
            <a:endParaRPr lang="el-GR" b="1" dirty="0"/>
          </a:p>
          <a:p>
            <a:pPr marL="285750" indent="-285750">
              <a:buFontTx/>
              <a:buChar char="-"/>
            </a:pPr>
            <a:r>
              <a:rPr lang="en-US" dirty="0"/>
              <a:t>Read</a:t>
            </a:r>
            <a:endParaRPr lang="el-GR" dirty="0"/>
          </a:p>
          <a:p>
            <a:pPr marL="285750" indent="-285750">
              <a:buFontTx/>
              <a:buChar char="-"/>
            </a:pPr>
            <a:r>
              <a:rPr lang="en-US" dirty="0"/>
              <a:t>Write (update</a:t>
            </a:r>
            <a:r>
              <a:rPr lang="el-GR" dirty="0"/>
              <a:t>/ </a:t>
            </a:r>
            <a:r>
              <a:rPr lang="en-US" dirty="0"/>
              <a:t>improve/ enrich)</a:t>
            </a:r>
            <a:endParaRPr lang="el-GR" dirty="0"/>
          </a:p>
          <a:p>
            <a:pPr marL="285750" indent="-285750">
              <a:buFontTx/>
              <a:buChar char="-"/>
            </a:pPr>
            <a:r>
              <a:rPr lang="en-US" dirty="0"/>
              <a:t>Preservation</a:t>
            </a:r>
            <a:endParaRPr lang="el-GR" dirty="0"/>
          </a:p>
          <a:p>
            <a:pPr marL="285750" indent="-285750">
              <a:buFontTx/>
              <a:buChar char="-"/>
            </a:pPr>
            <a:r>
              <a:rPr lang="en-US" dirty="0"/>
              <a:t>Erasure</a:t>
            </a:r>
            <a:endParaRPr lang="el-GR" dirty="0"/>
          </a:p>
          <a:p>
            <a:pPr marL="285750" indent="-285750">
              <a:buFontTx/>
              <a:buChar char="-"/>
            </a:pPr>
            <a:r>
              <a:rPr lang="en-US" dirty="0"/>
              <a:t>Access</a:t>
            </a:r>
            <a:endParaRPr lang="el-G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2EA0AB9-ABB7-8049-9B8B-CC4C7742214B}"/>
              </a:ext>
            </a:extLst>
          </p:cNvPr>
          <p:cNvSpPr txBox="1"/>
          <p:nvPr/>
        </p:nvSpPr>
        <p:spPr>
          <a:xfrm>
            <a:off x="8247888" y="2221391"/>
            <a:ext cx="3371088" cy="1754326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Data Sharing</a:t>
            </a:r>
            <a:endParaRPr lang="el-GR" b="1" dirty="0"/>
          </a:p>
          <a:p>
            <a:pPr marL="285750" indent="-285750">
              <a:buFontTx/>
              <a:buChar char="-"/>
            </a:pPr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Parties</a:t>
            </a:r>
            <a:endParaRPr lang="el-GR" dirty="0"/>
          </a:p>
          <a:p>
            <a:pPr marL="285750" indent="-285750">
              <a:buFontTx/>
              <a:buChar char="-"/>
            </a:pPr>
            <a:r>
              <a:rPr lang="en-US" dirty="0"/>
              <a:t>Data processor</a:t>
            </a:r>
            <a:endParaRPr lang="el-GR" dirty="0"/>
          </a:p>
          <a:p>
            <a:pPr marL="285750" indent="-285750">
              <a:buFontTx/>
              <a:buChar char="-"/>
            </a:pPr>
            <a:r>
              <a:rPr lang="en-US" dirty="0"/>
              <a:t>Further use</a:t>
            </a:r>
            <a:endParaRPr lang="el-GR" dirty="0"/>
          </a:p>
          <a:p>
            <a:pPr marL="285750" indent="-285750">
              <a:buFontTx/>
              <a:buChar char="-"/>
            </a:pPr>
            <a:r>
              <a:rPr lang="en-US" dirty="0"/>
              <a:t>Subject</a:t>
            </a:r>
          </a:p>
          <a:p>
            <a:pPr marL="285750" indent="-285750">
              <a:buFontTx/>
              <a:buChar char="-"/>
            </a:pPr>
            <a:r>
              <a:rPr lang="en-US" dirty="0"/>
              <a:t>Publishing</a:t>
            </a:r>
            <a:endParaRPr lang="el-GR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E19F00B-E89A-9641-A8BA-E641C3249F6D}"/>
              </a:ext>
            </a:extLst>
          </p:cNvPr>
          <p:cNvCxnSpPr>
            <a:cxnSpLocks/>
          </p:cNvCxnSpPr>
          <p:nvPr/>
        </p:nvCxnSpPr>
        <p:spPr>
          <a:xfrm>
            <a:off x="2609088" y="3237053"/>
            <a:ext cx="1505712" cy="0"/>
          </a:xfrm>
          <a:prstGeom prst="straightConnector1">
            <a:avLst/>
          </a:prstGeom>
          <a:ln w="444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8ACC22E-A445-4F4C-8A70-3D327067DF07}"/>
              </a:ext>
            </a:extLst>
          </p:cNvPr>
          <p:cNvCxnSpPr>
            <a:cxnSpLocks/>
          </p:cNvCxnSpPr>
          <p:nvPr/>
        </p:nvCxnSpPr>
        <p:spPr>
          <a:xfrm>
            <a:off x="6742176" y="3237053"/>
            <a:ext cx="1505712" cy="0"/>
          </a:xfrm>
          <a:prstGeom prst="straightConnector1">
            <a:avLst/>
          </a:prstGeom>
          <a:ln w="444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1D73B752-695C-5142-BE18-EF3F01001DBE}"/>
              </a:ext>
            </a:extLst>
          </p:cNvPr>
          <p:cNvSpPr txBox="1"/>
          <p:nvPr/>
        </p:nvSpPr>
        <p:spPr>
          <a:xfrm>
            <a:off x="560832" y="5083711"/>
            <a:ext cx="2326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Purpose</a:t>
            </a:r>
            <a:r>
              <a:rPr lang="el-GR" dirty="0">
                <a:solidFill>
                  <a:srgbClr val="00B050"/>
                </a:solidFill>
              </a:rPr>
              <a:t> Α</a:t>
            </a:r>
          </a:p>
          <a:p>
            <a:r>
              <a:rPr lang="en-US" dirty="0">
                <a:solidFill>
                  <a:srgbClr val="FF0000"/>
                </a:solidFill>
              </a:rPr>
              <a:t>Legal Basis </a:t>
            </a:r>
            <a:r>
              <a:rPr lang="el-GR" dirty="0">
                <a:solidFill>
                  <a:srgbClr val="FF0000"/>
                </a:solidFill>
              </a:rPr>
              <a:t>Α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CBABA7-9CA0-4F4E-B90C-3C37C4F730DD}"/>
              </a:ext>
            </a:extLst>
          </p:cNvPr>
          <p:cNvSpPr txBox="1"/>
          <p:nvPr/>
        </p:nvSpPr>
        <p:spPr>
          <a:xfrm>
            <a:off x="4114800" y="5083710"/>
            <a:ext cx="2326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Purpose C</a:t>
            </a:r>
            <a:endParaRPr lang="el-GR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Legal Basis 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A448C3-381F-B541-8415-4DD732B99324}"/>
              </a:ext>
            </a:extLst>
          </p:cNvPr>
          <p:cNvSpPr txBox="1"/>
          <p:nvPr/>
        </p:nvSpPr>
        <p:spPr>
          <a:xfrm>
            <a:off x="8435789" y="5083710"/>
            <a:ext cx="2326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Purpose D</a:t>
            </a:r>
            <a:endParaRPr lang="el-GR" dirty="0">
              <a:solidFill>
                <a:srgbClr val="00B05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Legal Basis 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9A9B57-71DA-E24F-B74A-B9B6F5070119}"/>
              </a:ext>
            </a:extLst>
          </p:cNvPr>
          <p:cNvSpPr txBox="1"/>
          <p:nvPr/>
        </p:nvSpPr>
        <p:spPr>
          <a:xfrm>
            <a:off x="6441141" y="792223"/>
            <a:ext cx="2326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Purpose</a:t>
            </a:r>
            <a:r>
              <a:rPr lang="el-GR" dirty="0">
                <a:solidFill>
                  <a:srgbClr val="00B050"/>
                </a:solidFill>
              </a:rPr>
              <a:t> Β</a:t>
            </a:r>
          </a:p>
          <a:p>
            <a:r>
              <a:rPr lang="en-US" dirty="0">
                <a:solidFill>
                  <a:srgbClr val="FF0000"/>
                </a:solidFill>
              </a:rPr>
              <a:t>Legal basis </a:t>
            </a:r>
            <a:r>
              <a:rPr lang="el-GR" dirty="0">
                <a:solidFill>
                  <a:srgbClr val="FF0000"/>
                </a:solidFill>
              </a:rPr>
              <a:t>Β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E23BD59-095F-5442-93FC-703A3E237C44}"/>
              </a:ext>
            </a:extLst>
          </p:cNvPr>
          <p:cNvCxnSpPr/>
          <p:nvPr/>
        </p:nvCxnSpPr>
        <p:spPr>
          <a:xfrm flipH="1">
            <a:off x="5647765" y="1506807"/>
            <a:ext cx="1465729" cy="120949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0E2D942-1603-F947-A945-3A17359D91EA}"/>
              </a:ext>
            </a:extLst>
          </p:cNvPr>
          <p:cNvCxnSpPr>
            <a:cxnSpLocks/>
          </p:cNvCxnSpPr>
          <p:nvPr/>
        </p:nvCxnSpPr>
        <p:spPr>
          <a:xfrm flipV="1">
            <a:off x="5277970" y="3496219"/>
            <a:ext cx="0" cy="185497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97004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77282-6312-4F41-8C6C-79BE509EA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Exercising data subject rights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D179D-6451-3441-AB84-3B586D9850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l-GR" sz="2400" dirty="0"/>
          </a:p>
          <a:p>
            <a:pPr algn="just">
              <a:buFont typeface="Wingdings" charset="2"/>
              <a:buChar char="ü"/>
            </a:pPr>
            <a:r>
              <a:rPr lang="en-US" sz="2400" dirty="0"/>
              <a:t>Limitation of rights of the data subject (arts. 14(5)/17(3)/ 21(6) GDPR))</a:t>
            </a:r>
          </a:p>
          <a:p>
            <a:pPr algn="just">
              <a:buFont typeface="Wingdings" charset="2"/>
              <a:buChar char="ü"/>
            </a:pPr>
            <a:r>
              <a:rPr lang="en-US" sz="2400" dirty="0"/>
              <a:t>Scientific research/ statistical purposes/ archiving</a:t>
            </a:r>
          </a:p>
          <a:p>
            <a:pPr algn="just">
              <a:buFont typeface="Wingdings" charset="2"/>
              <a:buChar char="ü"/>
            </a:pPr>
            <a:r>
              <a:rPr lang="en-US" sz="2400" dirty="0"/>
              <a:t>Public interest</a:t>
            </a:r>
          </a:p>
          <a:p>
            <a:pPr algn="just">
              <a:buFont typeface="Wingdings" charset="2"/>
              <a:buChar char="ü"/>
            </a:pPr>
            <a:r>
              <a:rPr lang="en-US" sz="2000" dirty="0"/>
              <a:t>T</a:t>
            </a:r>
            <a:r>
              <a:rPr lang="en-US" sz="2400" dirty="0"/>
              <a:t>echnical and organizational measures (mostly pseudonymization) </a:t>
            </a:r>
          </a:p>
          <a:p>
            <a:pPr>
              <a:buFont typeface="Wingdings" charset="2"/>
              <a:buChar char="ü"/>
            </a:pPr>
            <a:r>
              <a:rPr lang="en-US" sz="2400" dirty="0"/>
              <a:t>Condition: “it is like</a:t>
            </a:r>
            <a:r>
              <a:rPr lang="en-GB" sz="2400" dirty="0" err="1"/>
              <a:t>ly</a:t>
            </a:r>
            <a:r>
              <a:rPr lang="en-GB" sz="2400" dirty="0"/>
              <a:t> to render impossible or seriously impair the achievement of the objectives of that processing”</a:t>
            </a:r>
          </a:p>
          <a:p>
            <a:pPr>
              <a:buFont typeface="Wingdings" charset="2"/>
              <a:buChar char="ü"/>
            </a:pPr>
            <a:r>
              <a:rPr lang="en-GB" sz="2400" dirty="0"/>
              <a:t>Notices (proactive data subject information)</a:t>
            </a:r>
            <a:endParaRPr lang="en-US" sz="2400" dirty="0"/>
          </a:p>
          <a:p>
            <a:pPr algn="just">
              <a:buFont typeface="Wingdings" charset="2"/>
              <a:buChar char="ü"/>
            </a:pPr>
            <a:endParaRPr lang="el-GR" sz="2400" dirty="0"/>
          </a:p>
        </p:txBody>
      </p:sp>
      <p:sp>
        <p:nvSpPr>
          <p:cNvPr id="4" name="Shape 125">
            <a:extLst>
              <a:ext uri="{FF2B5EF4-FFF2-40B4-BE49-F238E27FC236}">
                <a16:creationId xmlns:a16="http://schemas.microsoft.com/office/drawing/2014/main" id="{7EEBA984-27A6-1F4A-9EEF-45A68C93FBD0}"/>
              </a:ext>
            </a:extLst>
          </p:cNvPr>
          <p:cNvSpPr/>
          <p:nvPr/>
        </p:nvSpPr>
        <p:spPr>
          <a:xfrm>
            <a:off x="10494259" y="-371452"/>
            <a:ext cx="1223092" cy="2798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5200"/>
            </a:lvl1pPr>
          </a:lstStyle>
          <a:p>
            <a:r>
              <a:rPr lang="el-GR" sz="17718" dirty="0">
                <a:solidFill>
                  <a:srgbClr val="FF0000"/>
                </a:solidFill>
              </a:rPr>
              <a:t>7</a:t>
            </a:r>
            <a:endParaRPr sz="17718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110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BDFF4-F54A-4107-8732-E9EEC9BBDAD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Limitations to data subject’s rights: </a:t>
            </a:r>
          </a:p>
          <a:p>
            <a:r>
              <a:rPr lang="en-US" sz="4000" dirty="0"/>
              <a:t>(I) information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B40B6D-FABD-4683-8FCF-7AF114109F0B}"/>
              </a:ext>
            </a:extLst>
          </p:cNvPr>
          <p:cNvSpPr txBox="1"/>
          <p:nvPr/>
        </p:nvSpPr>
        <p:spPr>
          <a:xfrm>
            <a:off x="838200" y="2279176"/>
            <a:ext cx="753470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Information to be provided where personal data have not been obtained from the data subject (art. 14(5)(b)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Researchers are exempt when: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provision of such information proves impossible or would involve a disproportionate effort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Such obligations would render impossible or seriously impair achievement of the objectives of scientific research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controller takes appropriate measures to protect the data subject’s legitimate interests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5349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BDFF4-F54A-4107-8732-E9EEC9BBDAD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Limitations to data subject’s rights: </a:t>
            </a:r>
          </a:p>
          <a:p>
            <a:r>
              <a:rPr lang="en-US" sz="4000" dirty="0"/>
              <a:t>(II) erasure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B40B6D-FABD-4683-8FCF-7AF114109F0B}"/>
              </a:ext>
            </a:extLst>
          </p:cNvPr>
          <p:cNvSpPr txBox="1"/>
          <p:nvPr/>
        </p:nvSpPr>
        <p:spPr>
          <a:xfrm>
            <a:off x="838200" y="2279176"/>
            <a:ext cx="75347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Right to erasure (‘right to be forgotten’) (art. 17(3)(d)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Researchers are exempt when: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Such obligations would render impossible or seriously impair achievement of the objectives of scientific research </a:t>
            </a:r>
          </a:p>
        </p:txBody>
      </p:sp>
    </p:spTree>
    <p:extLst>
      <p:ext uri="{BB962C8B-B14F-4D97-AF65-F5344CB8AC3E}">
        <p14:creationId xmlns:p14="http://schemas.microsoft.com/office/powerpoint/2010/main" val="16665110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BDFF4-F54A-4107-8732-E9EEC9BBDAD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Limitations to data subject’s rights: </a:t>
            </a:r>
          </a:p>
          <a:p>
            <a:r>
              <a:rPr lang="en-US" sz="4000" dirty="0"/>
              <a:t>(III) objection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B40B6D-FABD-4683-8FCF-7AF114109F0B}"/>
              </a:ext>
            </a:extLst>
          </p:cNvPr>
          <p:cNvSpPr txBox="1"/>
          <p:nvPr/>
        </p:nvSpPr>
        <p:spPr>
          <a:xfrm>
            <a:off x="838200" y="2279176"/>
            <a:ext cx="75347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Right to object (art. 21(6)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Researchers are exempt when: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the processing is necessary for the performance of a task carried out for reasons of public interest.</a:t>
            </a:r>
          </a:p>
        </p:txBody>
      </p:sp>
    </p:spTree>
    <p:extLst>
      <p:ext uri="{BB962C8B-B14F-4D97-AF65-F5344CB8AC3E}">
        <p14:creationId xmlns:p14="http://schemas.microsoft.com/office/powerpoint/2010/main" val="30558225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BDFF4-F54A-4107-8732-E9EEC9BBDAD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Limitations to data subject’s rights: </a:t>
            </a:r>
          </a:p>
          <a:p>
            <a:r>
              <a:rPr lang="en-US" sz="4000" dirty="0"/>
              <a:t>(IV) Member States Derogations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B40B6D-FABD-4683-8FCF-7AF114109F0B}"/>
              </a:ext>
            </a:extLst>
          </p:cNvPr>
          <p:cNvSpPr txBox="1"/>
          <p:nvPr/>
        </p:nvSpPr>
        <p:spPr>
          <a:xfrm>
            <a:off x="838200" y="2279176"/>
            <a:ext cx="75347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Member State derogations </a:t>
            </a:r>
            <a:r>
              <a:rPr lang="en-US" dirty="0"/>
              <a:t>in relation to data-subject rights: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Right of access by the data subject (art.15)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Right to rectification (art.16)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Right to restriction of processing (art.18)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Right to object (art.21)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3201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BDFF4-F54A-4107-8732-E9EEC9BBDAD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Cases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B40B6D-FABD-4683-8FCF-7AF114109F0B}"/>
              </a:ext>
            </a:extLst>
          </p:cNvPr>
          <p:cNvSpPr txBox="1"/>
          <p:nvPr/>
        </p:nvSpPr>
        <p:spPr>
          <a:xfrm>
            <a:off x="838200" y="2279176"/>
            <a:ext cx="753470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Harvesting personal data from publicly available 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 sharing with 3</a:t>
            </a:r>
            <a:r>
              <a:rPr lang="en-US" baseline="30000" dirty="0"/>
              <a:t>rd</a:t>
            </a:r>
            <a:r>
              <a:rPr lang="en-US" dirty="0"/>
              <a:t> countries</a:t>
            </a:r>
            <a:r>
              <a:rPr lang="el-GR" dirty="0"/>
              <a:t> (</a:t>
            </a:r>
            <a:r>
              <a:rPr lang="en-US" dirty="0"/>
              <a:t>international collaborations) – model </a:t>
            </a:r>
            <a:r>
              <a:rPr lang="en-US" dirty="0" err="1"/>
              <a:t>licences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Initial collection for legitimate interest – secondary research use – notification process - objection process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Balancing reuse of research data and the GDPR principles of accuracy and data minimization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Health data and GDPR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Data Sharing Codes of Conduct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GDPR application for small projects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Shape 125">
            <a:extLst>
              <a:ext uri="{FF2B5EF4-FFF2-40B4-BE49-F238E27FC236}">
                <a16:creationId xmlns:a16="http://schemas.microsoft.com/office/drawing/2014/main" id="{F9000D70-0524-44F6-8496-5E23408E7565}"/>
              </a:ext>
            </a:extLst>
          </p:cNvPr>
          <p:cNvSpPr/>
          <p:nvPr/>
        </p:nvSpPr>
        <p:spPr>
          <a:xfrm>
            <a:off x="10494259" y="-371452"/>
            <a:ext cx="1223092" cy="2798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5200"/>
            </a:lvl1pPr>
          </a:lstStyle>
          <a:p>
            <a:r>
              <a:rPr lang="en-US" sz="17718" dirty="0">
                <a:solidFill>
                  <a:srgbClr val="FF0000"/>
                </a:solidFill>
              </a:rPr>
              <a:t>8</a:t>
            </a:r>
            <a:endParaRPr sz="17718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706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77282-6312-4F41-8C6C-79BE509EA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Open Science and GDPR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D179D-6451-3441-AB84-3B586D9850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l-GR" sz="2400" dirty="0"/>
          </a:p>
          <a:p>
            <a:pPr marL="457200" indent="-457200" algn="just">
              <a:buFont typeface="+mj-lt"/>
              <a:buAutoNum type="arabicPeriod"/>
            </a:pPr>
            <a:r>
              <a:rPr lang="en-US" sz="2400" dirty="0"/>
              <a:t>What is GDPR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400" dirty="0"/>
              <a:t>Key DP structure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400" dirty="0"/>
              <a:t>The setting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400" dirty="0"/>
              <a:t>How is scientific research defined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400" dirty="0"/>
              <a:t>Purpose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400" dirty="0"/>
              <a:t>Legal Basis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400" dirty="0"/>
              <a:t>Exercising data subject rights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2400" dirty="0"/>
              <a:t>Cases</a:t>
            </a:r>
          </a:p>
          <a:p>
            <a:pPr marL="457200" indent="-457200" algn="just">
              <a:buFont typeface="+mj-lt"/>
              <a:buAutoNum type="arabicPeriod"/>
            </a:pPr>
            <a:endParaRPr lang="en-US" sz="2400" dirty="0"/>
          </a:p>
          <a:p>
            <a:pPr algn="just">
              <a:buFont typeface="Wingdings" charset="2"/>
              <a:buChar char="ü"/>
            </a:pP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34090950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BDFF4-F54A-4107-8732-E9EEC9BBDAD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Cases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B40B6D-FABD-4683-8FCF-7AF114109F0B}"/>
              </a:ext>
            </a:extLst>
          </p:cNvPr>
          <p:cNvSpPr txBox="1"/>
          <p:nvPr/>
        </p:nvSpPr>
        <p:spPr>
          <a:xfrm>
            <a:off x="940558" y="1505578"/>
            <a:ext cx="983434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Harvesting personal data from publicly available sources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Check the original purpose of processing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Check the original legal basis for processing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It is a form of allowed further processing (art.5(b))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Need to provide the following information to the data subject (art.14(1),(2)):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the </a:t>
            </a:r>
            <a:r>
              <a:rPr lang="en-US" b="1" dirty="0"/>
              <a:t>identity</a:t>
            </a:r>
            <a:r>
              <a:rPr lang="en-US" dirty="0"/>
              <a:t> and the contact details of the </a:t>
            </a:r>
            <a:r>
              <a:rPr lang="en-US" b="1" dirty="0"/>
              <a:t>controller</a:t>
            </a:r>
            <a:r>
              <a:rPr lang="en-US" dirty="0"/>
              <a:t> and, where applicable, of the controller's representative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the contact details of the </a:t>
            </a:r>
            <a:r>
              <a:rPr lang="en-US" b="1" dirty="0"/>
              <a:t>data protection officer</a:t>
            </a:r>
            <a:r>
              <a:rPr lang="en-US" dirty="0"/>
              <a:t>, where applicable;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the </a:t>
            </a:r>
            <a:r>
              <a:rPr lang="en-US" b="1" dirty="0"/>
              <a:t>purposes</a:t>
            </a:r>
            <a:r>
              <a:rPr lang="en-US" dirty="0"/>
              <a:t> of the processing for which the personal data are intended as well as the legal basis for the processing;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The </a:t>
            </a:r>
            <a:r>
              <a:rPr lang="en-US" b="1" dirty="0"/>
              <a:t>categories of personal data </a:t>
            </a:r>
            <a:r>
              <a:rPr lang="en-US" dirty="0"/>
              <a:t>concerned;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The </a:t>
            </a:r>
            <a:r>
              <a:rPr lang="en-US" b="1" dirty="0"/>
              <a:t>recipients</a:t>
            </a:r>
            <a:r>
              <a:rPr lang="en-US" dirty="0"/>
              <a:t> or categories of recipients of the personal data, if any;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When there is data transfer to </a:t>
            </a:r>
            <a:r>
              <a:rPr lang="en-US" b="1" dirty="0"/>
              <a:t>3</a:t>
            </a:r>
            <a:r>
              <a:rPr lang="en-US" b="1" baseline="30000" dirty="0"/>
              <a:t>rd</a:t>
            </a:r>
            <a:r>
              <a:rPr lang="en-US" b="1" dirty="0"/>
              <a:t> countries, </a:t>
            </a:r>
            <a:r>
              <a:rPr lang="en-US" dirty="0"/>
              <a:t>reference to the appropriate or suitable </a:t>
            </a:r>
            <a:r>
              <a:rPr lang="en-US" b="1" dirty="0"/>
              <a:t>safeguards</a:t>
            </a:r>
            <a:r>
              <a:rPr lang="en-US" dirty="0"/>
              <a:t> and the means to obtain a copy of them or where they have been made available.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from which </a:t>
            </a:r>
            <a:r>
              <a:rPr lang="en-US" b="1" dirty="0"/>
              <a:t>source</a:t>
            </a:r>
            <a:r>
              <a:rPr lang="en-US" dirty="0"/>
              <a:t> the personal data originate, and if applicable, </a:t>
            </a:r>
            <a:r>
              <a:rPr lang="en-US" b="1" dirty="0"/>
              <a:t>whether it came from publicly accessible sources</a:t>
            </a:r>
            <a:r>
              <a:rPr lang="en-US" dirty="0"/>
              <a:t>;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hape 125">
            <a:extLst>
              <a:ext uri="{FF2B5EF4-FFF2-40B4-BE49-F238E27FC236}">
                <a16:creationId xmlns:a16="http://schemas.microsoft.com/office/drawing/2014/main" id="{F9000D70-0524-44F6-8496-5E23408E7565}"/>
              </a:ext>
            </a:extLst>
          </p:cNvPr>
          <p:cNvSpPr/>
          <p:nvPr/>
        </p:nvSpPr>
        <p:spPr>
          <a:xfrm>
            <a:off x="9457029" y="-50729"/>
            <a:ext cx="2311531" cy="2798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5200"/>
            </a:lvl1pPr>
          </a:lstStyle>
          <a:p>
            <a:r>
              <a:rPr lang="en-US" sz="17718" dirty="0">
                <a:solidFill>
                  <a:srgbClr val="FF0000"/>
                </a:solidFill>
              </a:rPr>
              <a:t>8a</a:t>
            </a:r>
            <a:endParaRPr sz="17718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5740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BDFF4-F54A-4107-8732-E9EEC9BBDAD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Cases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B40B6D-FABD-4683-8FCF-7AF114109F0B}"/>
              </a:ext>
            </a:extLst>
          </p:cNvPr>
          <p:cNvSpPr txBox="1"/>
          <p:nvPr/>
        </p:nvSpPr>
        <p:spPr>
          <a:xfrm>
            <a:off x="940558" y="1505578"/>
            <a:ext cx="983434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Conditions for further processing (arts.6(4)) + 13(3) + 14(4) + 89(1)):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Legal basis Consent; or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Legal obligations (by Member States); or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There is a new legal basis; or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Examine whether further processing is compatible with the purpose for which the personal data were original collected: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dirty="0"/>
              <a:t>What is the link between original and further processing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dirty="0"/>
              <a:t>Context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dirty="0"/>
              <a:t>If special categories exist and how they are protected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dirty="0"/>
              <a:t>Consequences for the data subjects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dirty="0"/>
              <a:t>Safeguards (e.g. encryption and pseudonymization)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When information is collected by the data-subject or third party, inform the data subject regarding the further processing (prior to it) and any other relevant information (art.13(3) and art.14(4))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Pseudonymize (if it is for research) art. 89(1)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hape 125">
            <a:extLst>
              <a:ext uri="{FF2B5EF4-FFF2-40B4-BE49-F238E27FC236}">
                <a16:creationId xmlns:a16="http://schemas.microsoft.com/office/drawing/2014/main" id="{F9000D70-0524-44F6-8496-5E23408E7565}"/>
              </a:ext>
            </a:extLst>
          </p:cNvPr>
          <p:cNvSpPr/>
          <p:nvPr/>
        </p:nvSpPr>
        <p:spPr>
          <a:xfrm>
            <a:off x="9457029" y="-50729"/>
            <a:ext cx="2417329" cy="2798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5200"/>
            </a:lvl1pPr>
          </a:lstStyle>
          <a:p>
            <a:r>
              <a:rPr lang="en-US" sz="17718" dirty="0">
                <a:solidFill>
                  <a:srgbClr val="FF0000"/>
                </a:solidFill>
              </a:rPr>
              <a:t>8b</a:t>
            </a:r>
            <a:endParaRPr sz="17718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3824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BDFF4-F54A-4107-8732-E9EEC9BBDAD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Cases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B40B6D-FABD-4683-8FCF-7AF114109F0B}"/>
              </a:ext>
            </a:extLst>
          </p:cNvPr>
          <p:cNvSpPr txBox="1"/>
          <p:nvPr/>
        </p:nvSpPr>
        <p:spPr>
          <a:xfrm>
            <a:off x="838200" y="1348629"/>
            <a:ext cx="9834349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Transfers to 3</a:t>
            </a:r>
            <a:r>
              <a:rPr lang="en-US" baseline="30000" dirty="0"/>
              <a:t>rd</a:t>
            </a:r>
            <a:r>
              <a:rPr lang="en-US" dirty="0"/>
              <a:t> countries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Items: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Conditions (contract or legal act) art.28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Notifications and notices (data subject rights information – access ) (arts.13(1)(f), 14(1)(f), 15(1), (2))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Keep records (art.30)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Use of Codes of Conduct (art.40)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Explore certification schemes, seals and marks (art.42(2))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See entire Chapter V (arts.44-50)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Adequacy decision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Appropriate Safeguards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Binding corporate rules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Authorization by Union Law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See EC Standard Contractual Clauses (SCC)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Standard contractual clauses for data transfers between EU and non-EU  countries</a:t>
            </a:r>
            <a:r>
              <a:rPr lang="en-US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hape 125">
            <a:extLst>
              <a:ext uri="{FF2B5EF4-FFF2-40B4-BE49-F238E27FC236}">
                <a16:creationId xmlns:a16="http://schemas.microsoft.com/office/drawing/2014/main" id="{F9000D70-0524-44F6-8496-5E23408E7565}"/>
              </a:ext>
            </a:extLst>
          </p:cNvPr>
          <p:cNvSpPr/>
          <p:nvPr/>
        </p:nvSpPr>
        <p:spPr>
          <a:xfrm>
            <a:off x="9457029" y="-50729"/>
            <a:ext cx="2183291" cy="2798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5200"/>
            </a:lvl1pPr>
          </a:lstStyle>
          <a:p>
            <a:r>
              <a:rPr lang="en-US" sz="17718" dirty="0">
                <a:solidFill>
                  <a:srgbClr val="FF0000"/>
                </a:solidFill>
              </a:rPr>
              <a:t>8c</a:t>
            </a:r>
            <a:endParaRPr sz="17718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5397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BDFF4-F54A-4107-8732-E9EEC9BBDAD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Cases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B40B6D-FABD-4683-8FCF-7AF114109F0B}"/>
              </a:ext>
            </a:extLst>
          </p:cNvPr>
          <p:cNvSpPr txBox="1"/>
          <p:nvPr/>
        </p:nvSpPr>
        <p:spPr>
          <a:xfrm>
            <a:off x="838201" y="1348629"/>
            <a:ext cx="88585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Initial collection for legitimate interest – secondary research use – notification process - objection process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Form of further processing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Need to notify the data subject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Include all notification principles of art.14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There needs to be a clear opt-out/ objection process in the notification document: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URL for automated opt-out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At least email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Always documented and confirmed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hape 125">
            <a:extLst>
              <a:ext uri="{FF2B5EF4-FFF2-40B4-BE49-F238E27FC236}">
                <a16:creationId xmlns:a16="http://schemas.microsoft.com/office/drawing/2014/main" id="{F9000D70-0524-44F6-8496-5E23408E7565}"/>
              </a:ext>
            </a:extLst>
          </p:cNvPr>
          <p:cNvSpPr/>
          <p:nvPr/>
        </p:nvSpPr>
        <p:spPr>
          <a:xfrm>
            <a:off x="9457029" y="-50729"/>
            <a:ext cx="2417329" cy="2798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5200"/>
            </a:lvl1pPr>
          </a:lstStyle>
          <a:p>
            <a:r>
              <a:rPr lang="en-US" sz="17718" dirty="0">
                <a:solidFill>
                  <a:srgbClr val="FF0000"/>
                </a:solidFill>
              </a:rPr>
              <a:t>8d</a:t>
            </a:r>
            <a:endParaRPr sz="17718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0724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BDFF4-F54A-4107-8732-E9EEC9BBDAD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Cases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B40B6D-FABD-4683-8FCF-7AF114109F0B}"/>
              </a:ext>
            </a:extLst>
          </p:cNvPr>
          <p:cNvSpPr txBox="1"/>
          <p:nvPr/>
        </p:nvSpPr>
        <p:spPr>
          <a:xfrm>
            <a:off x="838201" y="1348629"/>
            <a:ext cx="88585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Further processing and accuracy – minimization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Adhere to all conditions of further processing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Remain accurate through notices and notification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 only what is needed for the research purpose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Erase data once the required processing is over (or retain data under archiving purposes)</a:t>
            </a:r>
          </a:p>
          <a:p>
            <a:pPr lvl="1"/>
            <a:endParaRPr lang="en-US" dirty="0"/>
          </a:p>
        </p:txBody>
      </p:sp>
      <p:sp>
        <p:nvSpPr>
          <p:cNvPr id="5" name="Shape 125">
            <a:extLst>
              <a:ext uri="{FF2B5EF4-FFF2-40B4-BE49-F238E27FC236}">
                <a16:creationId xmlns:a16="http://schemas.microsoft.com/office/drawing/2014/main" id="{F9000D70-0524-44F6-8496-5E23408E7565}"/>
              </a:ext>
            </a:extLst>
          </p:cNvPr>
          <p:cNvSpPr/>
          <p:nvPr/>
        </p:nvSpPr>
        <p:spPr>
          <a:xfrm>
            <a:off x="9457029" y="-50729"/>
            <a:ext cx="2353209" cy="2798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5200"/>
            </a:lvl1pPr>
          </a:lstStyle>
          <a:p>
            <a:r>
              <a:rPr lang="en-US" sz="17718" dirty="0">
                <a:solidFill>
                  <a:srgbClr val="FF0000"/>
                </a:solidFill>
              </a:rPr>
              <a:t>8e</a:t>
            </a:r>
            <a:endParaRPr sz="17718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7482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BDFF4-F54A-4107-8732-E9EEC9BBDAD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Cases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B40B6D-FABD-4683-8FCF-7AF114109F0B}"/>
              </a:ext>
            </a:extLst>
          </p:cNvPr>
          <p:cNvSpPr txBox="1"/>
          <p:nvPr/>
        </p:nvSpPr>
        <p:spPr>
          <a:xfrm>
            <a:off x="838201" y="1348629"/>
            <a:ext cx="88585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Health data and GDPR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Special category of data (art.9)</a:t>
            </a:r>
          </a:p>
          <a:p>
            <a:pPr marL="285750" indent="-285750">
              <a:buFontTx/>
              <a:buChar char="-"/>
            </a:pPr>
            <a:r>
              <a:rPr lang="en-US" dirty="0"/>
              <a:t>Form of Further Processing</a:t>
            </a:r>
          </a:p>
          <a:p>
            <a:pPr marL="742950" lvl="1" indent="-285750">
              <a:buFontTx/>
              <a:buChar char="-"/>
            </a:pPr>
            <a:r>
              <a:rPr lang="en-US" dirty="0"/>
              <a:t>Emphasis on the legal basis</a:t>
            </a:r>
          </a:p>
          <a:p>
            <a:pPr lvl="1"/>
            <a:endParaRPr lang="en-US" dirty="0"/>
          </a:p>
        </p:txBody>
      </p:sp>
      <p:sp>
        <p:nvSpPr>
          <p:cNvPr id="5" name="Shape 125">
            <a:extLst>
              <a:ext uri="{FF2B5EF4-FFF2-40B4-BE49-F238E27FC236}">
                <a16:creationId xmlns:a16="http://schemas.microsoft.com/office/drawing/2014/main" id="{F9000D70-0524-44F6-8496-5E23408E7565}"/>
              </a:ext>
            </a:extLst>
          </p:cNvPr>
          <p:cNvSpPr/>
          <p:nvPr/>
        </p:nvSpPr>
        <p:spPr>
          <a:xfrm>
            <a:off x="9457029" y="-50729"/>
            <a:ext cx="1917193" cy="2798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5200"/>
            </a:lvl1pPr>
          </a:lstStyle>
          <a:p>
            <a:r>
              <a:rPr lang="en-US" sz="17718" dirty="0">
                <a:solidFill>
                  <a:srgbClr val="FF0000"/>
                </a:solidFill>
              </a:rPr>
              <a:t>8f</a:t>
            </a:r>
            <a:endParaRPr sz="17718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0667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BDFF4-F54A-4107-8732-E9EEC9BBDAD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Cases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B40B6D-FABD-4683-8FCF-7AF114109F0B}"/>
              </a:ext>
            </a:extLst>
          </p:cNvPr>
          <p:cNvSpPr txBox="1"/>
          <p:nvPr/>
        </p:nvSpPr>
        <p:spPr>
          <a:xfrm>
            <a:off x="838201" y="1348629"/>
            <a:ext cx="88585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Data Sharing </a:t>
            </a:r>
            <a:r>
              <a:rPr lang="en-US" dirty="0" err="1"/>
              <a:t>CoCs</a:t>
            </a:r>
            <a:endParaRPr lang="en-US" dirty="0"/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ICO (UK)</a:t>
            </a:r>
          </a:p>
          <a:p>
            <a:r>
              <a:rPr lang="en-US" dirty="0"/>
              <a:t>[</a:t>
            </a:r>
            <a:r>
              <a:rPr lang="en-US" dirty="0">
                <a:hlinkClick r:id="rId2"/>
              </a:rPr>
              <a:t>https://ico.org.uk/media/for-organisations/documents/1068/data_sharing_code_of_practice.pdf</a:t>
            </a:r>
            <a:r>
              <a:rPr lang="en-US" dirty="0"/>
              <a:t>] </a:t>
            </a:r>
          </a:p>
          <a:p>
            <a:pPr marL="285750" indent="-285750">
              <a:buFontTx/>
              <a:buChar char="-"/>
            </a:pPr>
            <a:r>
              <a:rPr lang="en-US" dirty="0"/>
              <a:t>OECD [</a:t>
            </a:r>
            <a:r>
              <a:rPr lang="en-US" dirty="0">
                <a:hlinkClick r:id="rId3"/>
              </a:rPr>
              <a:t>http://www.oecd.org/gov/ethics/ethicscodesandcodesofconductinoecdcountries.htm</a:t>
            </a:r>
            <a:r>
              <a:rPr lang="en-US" dirty="0"/>
              <a:t>]</a:t>
            </a:r>
          </a:p>
          <a:p>
            <a:pPr lvl="1"/>
            <a:endParaRPr lang="en-US" dirty="0"/>
          </a:p>
        </p:txBody>
      </p:sp>
      <p:sp>
        <p:nvSpPr>
          <p:cNvPr id="5" name="Shape 125">
            <a:extLst>
              <a:ext uri="{FF2B5EF4-FFF2-40B4-BE49-F238E27FC236}">
                <a16:creationId xmlns:a16="http://schemas.microsoft.com/office/drawing/2014/main" id="{F9000D70-0524-44F6-8496-5E23408E7565}"/>
              </a:ext>
            </a:extLst>
          </p:cNvPr>
          <p:cNvSpPr/>
          <p:nvPr/>
        </p:nvSpPr>
        <p:spPr>
          <a:xfrm>
            <a:off x="9457029" y="-50729"/>
            <a:ext cx="2292295" cy="2798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5200"/>
            </a:lvl1pPr>
          </a:lstStyle>
          <a:p>
            <a:r>
              <a:rPr lang="en-US" sz="17718" dirty="0">
                <a:solidFill>
                  <a:srgbClr val="FF0000"/>
                </a:solidFill>
              </a:rPr>
              <a:t>8g</a:t>
            </a:r>
            <a:endParaRPr sz="17718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408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BDFF4-F54A-4107-8732-E9EEC9BBDAD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Cases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B40B6D-FABD-4683-8FCF-7AF114109F0B}"/>
              </a:ext>
            </a:extLst>
          </p:cNvPr>
          <p:cNvSpPr txBox="1"/>
          <p:nvPr/>
        </p:nvSpPr>
        <p:spPr>
          <a:xfrm>
            <a:off x="838201" y="1348629"/>
            <a:ext cx="88585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Personal data for small projects (excel rules…)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Specify your research purpose and define data range</a:t>
            </a:r>
          </a:p>
          <a:p>
            <a:pPr marL="285750" indent="-285750">
              <a:buFontTx/>
              <a:buChar char="-"/>
            </a:pPr>
            <a:r>
              <a:rPr lang="en-US" dirty="0"/>
              <a:t>Specify and document legal basis</a:t>
            </a:r>
          </a:p>
          <a:p>
            <a:pPr marL="285750" indent="-285750">
              <a:buFontTx/>
              <a:buChar char="-"/>
            </a:pPr>
            <a:r>
              <a:rPr lang="en-US" dirty="0"/>
              <a:t>Manage and document consent</a:t>
            </a:r>
          </a:p>
          <a:p>
            <a:pPr marL="285750" indent="-285750">
              <a:buFontTx/>
              <a:buChar char="-"/>
            </a:pPr>
            <a:r>
              <a:rPr lang="en-US" dirty="0"/>
              <a:t>Use DMP as your backbone</a:t>
            </a:r>
          </a:p>
          <a:p>
            <a:pPr marL="285750" indent="-285750">
              <a:buFontTx/>
              <a:buChar char="-"/>
            </a:pPr>
            <a:r>
              <a:rPr lang="en-US" dirty="0"/>
              <a:t>Consult with your Ethics Committee and DPO</a:t>
            </a:r>
          </a:p>
          <a:p>
            <a:pPr lvl="1"/>
            <a:endParaRPr lang="en-US" dirty="0"/>
          </a:p>
        </p:txBody>
      </p:sp>
      <p:sp>
        <p:nvSpPr>
          <p:cNvPr id="5" name="Shape 125">
            <a:extLst>
              <a:ext uri="{FF2B5EF4-FFF2-40B4-BE49-F238E27FC236}">
                <a16:creationId xmlns:a16="http://schemas.microsoft.com/office/drawing/2014/main" id="{F9000D70-0524-44F6-8496-5E23408E7565}"/>
              </a:ext>
            </a:extLst>
          </p:cNvPr>
          <p:cNvSpPr/>
          <p:nvPr/>
        </p:nvSpPr>
        <p:spPr>
          <a:xfrm>
            <a:off x="9457029" y="-50729"/>
            <a:ext cx="2417329" cy="2798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5200"/>
            </a:lvl1pPr>
          </a:lstStyle>
          <a:p>
            <a:r>
              <a:rPr lang="en-US" sz="17718" dirty="0">
                <a:solidFill>
                  <a:srgbClr val="FF0000"/>
                </a:solidFill>
              </a:rPr>
              <a:t>8h</a:t>
            </a:r>
            <a:endParaRPr sz="17718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3210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/>
          <p:nvPr/>
        </p:nvSpPr>
        <p:spPr>
          <a:xfrm>
            <a:off x="3698379" y="-2800923"/>
            <a:ext cx="4382611" cy="104595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80000"/>
            </a:lvl1pPr>
          </a:lstStyle>
          <a:p>
            <a:r>
              <a:rPr sz="67500" dirty="0"/>
              <a:t>+</a:t>
            </a:r>
            <a:endParaRPr sz="56248" dirty="0"/>
          </a:p>
        </p:txBody>
      </p:sp>
      <p:sp>
        <p:nvSpPr>
          <p:cNvPr id="289" name="Shape 289"/>
          <p:cNvSpPr/>
          <p:nvPr/>
        </p:nvSpPr>
        <p:spPr>
          <a:xfrm>
            <a:off x="4524124" y="515285"/>
            <a:ext cx="1019511" cy="2236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0000"/>
            </a:lvl1pPr>
          </a:lstStyle>
          <a:p>
            <a:r>
              <a:rPr lang="en-US" sz="14062" dirty="0"/>
              <a:t>q</a:t>
            </a:r>
            <a:endParaRPr sz="14062" dirty="0"/>
          </a:p>
        </p:txBody>
      </p:sp>
      <p:sp>
        <p:nvSpPr>
          <p:cNvPr id="290" name="Shape 290"/>
          <p:cNvSpPr/>
          <p:nvPr/>
        </p:nvSpPr>
        <p:spPr>
          <a:xfrm>
            <a:off x="6369379" y="2751411"/>
            <a:ext cx="936155" cy="2236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0000"/>
            </a:lvl1pPr>
          </a:lstStyle>
          <a:p>
            <a:r>
              <a:rPr lang="en-US" sz="14062" dirty="0"/>
              <a:t>a</a:t>
            </a:r>
            <a:endParaRPr sz="14062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B07C229-E693-3C49-8683-74D56CF6B601}"/>
              </a:ext>
            </a:extLst>
          </p:cNvPr>
          <p:cNvSpPr/>
          <p:nvPr/>
        </p:nvSpPr>
        <p:spPr>
          <a:xfrm>
            <a:off x="384926" y="6174183"/>
            <a:ext cx="22842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ptsiavos@athenarc.gr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31368474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77282-6312-4F41-8C6C-79BE509EA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What is GDPR?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D179D-6451-3441-AB84-3B586D985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86025"/>
            <a:ext cx="10515600" cy="249237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dirty="0">
                <a:solidFill>
                  <a:srgbClr val="FF0000"/>
                </a:solidFill>
              </a:rPr>
              <a:t>Regulation</a:t>
            </a:r>
            <a:r>
              <a:rPr lang="en-GB" dirty="0"/>
              <a:t> (EU) 2016/679 of the European Parliament and of the Council of 27 April 2016 </a:t>
            </a:r>
            <a:r>
              <a:rPr lang="en-GB" dirty="0">
                <a:solidFill>
                  <a:srgbClr val="FF0000"/>
                </a:solidFill>
              </a:rPr>
              <a:t>on the protection</a:t>
            </a:r>
            <a:r>
              <a:rPr lang="en-GB" dirty="0"/>
              <a:t> of natural persons with regard to the processing </a:t>
            </a:r>
            <a:r>
              <a:rPr lang="en-GB" dirty="0">
                <a:solidFill>
                  <a:srgbClr val="FF0000"/>
                </a:solidFill>
              </a:rPr>
              <a:t>of personal data </a:t>
            </a:r>
            <a:r>
              <a:rPr lang="en-GB" dirty="0"/>
              <a:t>and </a:t>
            </a:r>
            <a:r>
              <a:rPr lang="en-GB" u="sng" dirty="0">
                <a:solidFill>
                  <a:srgbClr val="FF0000"/>
                </a:solidFill>
              </a:rPr>
              <a:t>on the free movement of such data</a:t>
            </a:r>
            <a:r>
              <a:rPr lang="en-GB" dirty="0"/>
              <a:t>, and repealing Directive 95/46/EC (General Data Protection Regulation) </a:t>
            </a:r>
            <a:endParaRPr lang="el-GR" sz="2400" dirty="0"/>
          </a:p>
        </p:txBody>
      </p:sp>
      <p:sp>
        <p:nvSpPr>
          <p:cNvPr id="5" name="Shape 125">
            <a:extLst>
              <a:ext uri="{FF2B5EF4-FFF2-40B4-BE49-F238E27FC236}">
                <a16:creationId xmlns:a16="http://schemas.microsoft.com/office/drawing/2014/main" id="{0AEFA1B1-C2F7-4A8D-94CF-F2B091FA898E}"/>
              </a:ext>
            </a:extLst>
          </p:cNvPr>
          <p:cNvSpPr/>
          <p:nvPr/>
        </p:nvSpPr>
        <p:spPr>
          <a:xfrm>
            <a:off x="10494259" y="-371452"/>
            <a:ext cx="1223092" cy="2798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5200"/>
            </a:lvl1pPr>
          </a:lstStyle>
          <a:p>
            <a:r>
              <a:rPr lang="en-US" sz="17718" dirty="0">
                <a:solidFill>
                  <a:srgbClr val="FF0000"/>
                </a:solidFill>
              </a:rPr>
              <a:t>1</a:t>
            </a:r>
            <a:endParaRPr sz="17718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090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BB21613-81CC-4A73-BDE1-523F7341BEDF}"/>
              </a:ext>
            </a:extLst>
          </p:cNvPr>
          <p:cNvSpPr txBox="1">
            <a:spLocks/>
          </p:cNvSpPr>
          <p:nvPr/>
        </p:nvSpPr>
        <p:spPr>
          <a:xfrm>
            <a:off x="838200" y="71111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Key DP structure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FF53305-2CDF-4C07-AD9F-3D371D7777F4}"/>
              </a:ext>
            </a:extLst>
          </p:cNvPr>
          <p:cNvSpPr/>
          <p:nvPr/>
        </p:nvSpPr>
        <p:spPr>
          <a:xfrm>
            <a:off x="1023581" y="2180229"/>
            <a:ext cx="2388358" cy="4435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Personal Data</a:t>
            </a:r>
            <a:endParaRPr lang="en-15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D1410EE-4824-4FFD-AEDB-D5A3A610A032}"/>
              </a:ext>
            </a:extLst>
          </p:cNvPr>
          <p:cNvSpPr/>
          <p:nvPr/>
        </p:nvSpPr>
        <p:spPr>
          <a:xfrm>
            <a:off x="1023581" y="3062240"/>
            <a:ext cx="2388358" cy="44355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Type of processing</a:t>
            </a:r>
            <a:endParaRPr lang="en-15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E77D382-8E62-454D-BFD7-D001A5E9F087}"/>
              </a:ext>
            </a:extLst>
          </p:cNvPr>
          <p:cNvSpPr/>
          <p:nvPr/>
        </p:nvSpPr>
        <p:spPr>
          <a:xfrm>
            <a:off x="1023581" y="3949392"/>
            <a:ext cx="2388358" cy="44355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Purpose</a:t>
            </a:r>
            <a:endParaRPr lang="en-15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7D15AD5-740D-4E17-8814-1352486E7DD8}"/>
              </a:ext>
            </a:extLst>
          </p:cNvPr>
          <p:cNvSpPr/>
          <p:nvPr/>
        </p:nvSpPr>
        <p:spPr>
          <a:xfrm>
            <a:off x="1023581" y="4836544"/>
            <a:ext cx="2388358" cy="44355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Legal Basis</a:t>
            </a:r>
            <a:endParaRPr lang="en-15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8345C01-39E7-40CC-9C8F-841D078B897D}"/>
              </a:ext>
            </a:extLst>
          </p:cNvPr>
          <p:cNvSpPr txBox="1"/>
          <p:nvPr/>
        </p:nvSpPr>
        <p:spPr>
          <a:xfrm>
            <a:off x="5329451" y="3118514"/>
            <a:ext cx="19925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 careful with special categories (sensitive) of personal data</a:t>
            </a:r>
            <a:endParaRPr lang="en-1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606990-FD9C-4750-BB77-D90FFD7878A9}"/>
              </a:ext>
            </a:extLst>
          </p:cNvPr>
          <p:cNvSpPr txBox="1"/>
          <p:nvPr/>
        </p:nvSpPr>
        <p:spPr>
          <a:xfrm>
            <a:off x="5329450" y="4946556"/>
            <a:ext cx="19925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Make sure that the legal basis covers purpose and personal data</a:t>
            </a:r>
            <a:endParaRPr lang="en-15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E9EB63D-3DE4-45F8-88E1-F2358477C7D2}"/>
              </a:ext>
            </a:extLst>
          </p:cNvPr>
          <p:cNvCxnSpPr/>
          <p:nvPr/>
        </p:nvCxnSpPr>
        <p:spPr>
          <a:xfrm flipH="1">
            <a:off x="3548418" y="3875964"/>
            <a:ext cx="1903863" cy="107059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08AAEE5-EAC1-4C23-BB3E-32178F571A8C}"/>
              </a:ext>
            </a:extLst>
          </p:cNvPr>
          <p:cNvCxnSpPr>
            <a:cxnSpLocks/>
            <a:stCxn id="14" idx="1"/>
          </p:cNvCxnSpPr>
          <p:nvPr/>
        </p:nvCxnSpPr>
        <p:spPr>
          <a:xfrm flipH="1" flipV="1">
            <a:off x="3556379" y="5098957"/>
            <a:ext cx="1773071" cy="44776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hape 125">
            <a:extLst>
              <a:ext uri="{FF2B5EF4-FFF2-40B4-BE49-F238E27FC236}">
                <a16:creationId xmlns:a16="http://schemas.microsoft.com/office/drawing/2014/main" id="{837A52FE-6A73-43E3-B5E6-3265E4543A16}"/>
              </a:ext>
            </a:extLst>
          </p:cNvPr>
          <p:cNvSpPr/>
          <p:nvPr/>
        </p:nvSpPr>
        <p:spPr>
          <a:xfrm>
            <a:off x="10494259" y="-371452"/>
            <a:ext cx="1223092" cy="2798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5200"/>
            </a:lvl1pPr>
          </a:lstStyle>
          <a:p>
            <a:r>
              <a:rPr lang="en-US" sz="17718" dirty="0">
                <a:solidFill>
                  <a:srgbClr val="FF0000"/>
                </a:solidFill>
              </a:rPr>
              <a:t>2</a:t>
            </a:r>
            <a:endParaRPr sz="17718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424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77282-6312-4F41-8C6C-79BE509EA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The setting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D179D-6451-3441-AB84-3B586D9850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l-GR" sz="2400" dirty="0"/>
          </a:p>
          <a:p>
            <a:pPr algn="just">
              <a:buFont typeface="Wingdings" charset="2"/>
              <a:buChar char="ü"/>
            </a:pPr>
            <a:r>
              <a:rPr lang="en-US" sz="2400" dirty="0"/>
              <a:t>Research within an RPO: check legal and ethics framework</a:t>
            </a:r>
          </a:p>
          <a:p>
            <a:pPr algn="just">
              <a:buFont typeface="Wingdings" charset="2"/>
              <a:buChar char="ü"/>
            </a:pPr>
            <a:r>
              <a:rPr lang="en-US" sz="2400" dirty="0"/>
              <a:t>EU or other collaborative projects - check WPs re who is processing what and why:</a:t>
            </a:r>
          </a:p>
          <a:p>
            <a:pPr lvl="1" algn="just">
              <a:buFont typeface="Wingdings" charset="2"/>
              <a:buChar char="ü"/>
            </a:pPr>
            <a:r>
              <a:rPr lang="en-US" sz="2000" dirty="0"/>
              <a:t>Ethics and Data Protection Requirements (at the point/ WP of processing)</a:t>
            </a:r>
          </a:p>
          <a:p>
            <a:pPr lvl="1" algn="just">
              <a:buFont typeface="Wingdings" charset="2"/>
              <a:buChar char="ü"/>
            </a:pPr>
            <a:r>
              <a:rPr lang="en-US" sz="2000" dirty="0"/>
              <a:t>National Law</a:t>
            </a:r>
          </a:p>
          <a:p>
            <a:pPr lvl="1" algn="just">
              <a:buFont typeface="Wingdings" charset="2"/>
              <a:buChar char="ü"/>
            </a:pPr>
            <a:r>
              <a:rPr lang="en-US" sz="2000" dirty="0"/>
              <a:t>3rd countries</a:t>
            </a:r>
          </a:p>
          <a:p>
            <a:pPr lvl="1" algn="just">
              <a:buFont typeface="Wingdings" charset="2"/>
              <a:buChar char="ü"/>
            </a:pPr>
            <a:r>
              <a:rPr lang="en-US" sz="2000" dirty="0"/>
              <a:t>Call conditions (e.g. ethics report/ DPIA)</a:t>
            </a:r>
          </a:p>
          <a:p>
            <a:pPr algn="just">
              <a:buFont typeface="Wingdings" charset="2"/>
              <a:buChar char="ü"/>
            </a:pPr>
            <a:r>
              <a:rPr lang="en-US" sz="2400" dirty="0"/>
              <a:t>Tenders</a:t>
            </a:r>
          </a:p>
          <a:p>
            <a:pPr lvl="1" algn="just">
              <a:buFont typeface="Wingdings" charset="2"/>
              <a:buChar char="ü"/>
            </a:pPr>
            <a:r>
              <a:rPr lang="en-US" sz="2000" dirty="0"/>
              <a:t>Are you a data processor or (co)controller)?</a:t>
            </a:r>
          </a:p>
          <a:p>
            <a:pPr algn="just">
              <a:buFont typeface="Wingdings" charset="2"/>
              <a:buChar char="ü"/>
            </a:pPr>
            <a:r>
              <a:rPr lang="en-US" sz="2400" dirty="0"/>
              <a:t>Who is the DPO in a project (check the Consortium and Grant Agreement)?</a:t>
            </a:r>
          </a:p>
          <a:p>
            <a:pPr algn="just">
              <a:buFont typeface="Wingdings" charset="2"/>
              <a:buChar char="ü"/>
            </a:pPr>
            <a:endParaRPr lang="el-GR" sz="2400" dirty="0"/>
          </a:p>
        </p:txBody>
      </p:sp>
      <p:sp>
        <p:nvSpPr>
          <p:cNvPr id="4" name="Shape 125">
            <a:extLst>
              <a:ext uri="{FF2B5EF4-FFF2-40B4-BE49-F238E27FC236}">
                <a16:creationId xmlns:a16="http://schemas.microsoft.com/office/drawing/2014/main" id="{C81492AC-B9AB-4556-A310-A10BB612DA85}"/>
              </a:ext>
            </a:extLst>
          </p:cNvPr>
          <p:cNvSpPr/>
          <p:nvPr/>
        </p:nvSpPr>
        <p:spPr>
          <a:xfrm>
            <a:off x="10494259" y="-371452"/>
            <a:ext cx="1223092" cy="2798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5200"/>
            </a:lvl1pPr>
          </a:lstStyle>
          <a:p>
            <a:r>
              <a:rPr lang="en-US" sz="17718" dirty="0">
                <a:solidFill>
                  <a:srgbClr val="FF0000"/>
                </a:solidFill>
              </a:rPr>
              <a:t>3</a:t>
            </a:r>
            <a:endParaRPr sz="17718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5770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1ABD6-4894-4E94-B8D7-7563D732C014}"/>
              </a:ext>
            </a:extLst>
          </p:cNvPr>
          <p:cNvSpPr txBox="1">
            <a:spLocks/>
          </p:cNvSpPr>
          <p:nvPr/>
        </p:nvSpPr>
        <p:spPr>
          <a:xfrm>
            <a:off x="838200" y="71111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How is scientific research defined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91C1A8-6E94-415E-B51B-657A9C1C508F}"/>
              </a:ext>
            </a:extLst>
          </p:cNvPr>
          <p:cNvSpPr txBox="1"/>
          <p:nvPr/>
        </p:nvSpPr>
        <p:spPr>
          <a:xfrm>
            <a:off x="895865" y="2594919"/>
            <a:ext cx="100275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Sources:</a:t>
            </a:r>
          </a:p>
          <a:p>
            <a:pPr marL="285750" indent="-285750">
              <a:buFontTx/>
              <a:buChar char="-"/>
            </a:pPr>
            <a:r>
              <a:rPr lang="en-US" dirty="0"/>
              <a:t>Recitals: 26, 33, 50, 52, 53, 62, 65, 113, 156, 157, 159, 160, 161, 162</a:t>
            </a:r>
          </a:p>
          <a:p>
            <a:pPr marL="285750" indent="-285750">
              <a:buFontTx/>
              <a:buChar char="-"/>
            </a:pPr>
            <a:r>
              <a:rPr lang="en-US" dirty="0"/>
              <a:t>Relevant articles: 5(1)(b), (e), 89 (1), (2), (3), 9(j), 14(5)(b), 17(3)(d), 21(6)</a:t>
            </a:r>
            <a:r>
              <a:rPr lang="el-GR" dirty="0"/>
              <a:t>.</a:t>
            </a:r>
            <a:endParaRPr lang="en-US" dirty="0"/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dirty="0"/>
              <a:t>Most important article:</a:t>
            </a:r>
          </a:p>
          <a:p>
            <a:r>
              <a:rPr lang="en-US" dirty="0"/>
              <a:t>- Art. 89</a:t>
            </a:r>
          </a:p>
          <a:p>
            <a:pPr marL="285750" indent="-285750">
              <a:buFontTx/>
              <a:buChar char="-"/>
            </a:pPr>
            <a:endParaRPr lang="en-150" dirty="0"/>
          </a:p>
        </p:txBody>
      </p:sp>
      <p:sp>
        <p:nvSpPr>
          <p:cNvPr id="5" name="Shape 125">
            <a:extLst>
              <a:ext uri="{FF2B5EF4-FFF2-40B4-BE49-F238E27FC236}">
                <a16:creationId xmlns:a16="http://schemas.microsoft.com/office/drawing/2014/main" id="{39148CD0-DA9B-4B75-B421-F8577CE81AE1}"/>
              </a:ext>
            </a:extLst>
          </p:cNvPr>
          <p:cNvSpPr/>
          <p:nvPr/>
        </p:nvSpPr>
        <p:spPr>
          <a:xfrm>
            <a:off x="10494259" y="-371452"/>
            <a:ext cx="1223092" cy="2798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5200"/>
            </a:lvl1pPr>
          </a:lstStyle>
          <a:p>
            <a:r>
              <a:rPr lang="en-US" sz="17718" dirty="0">
                <a:solidFill>
                  <a:srgbClr val="FF0000"/>
                </a:solidFill>
              </a:rPr>
              <a:t>4</a:t>
            </a:r>
            <a:endParaRPr sz="17718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0853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BDFF4-F54A-4107-8732-E9EEC9BBDAD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Defining Scientific Research I: </a:t>
            </a:r>
            <a:r>
              <a:rPr lang="en-US" sz="4000" b="1" dirty="0"/>
              <a:t>Definitions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B40B6D-FABD-4683-8FCF-7AF114109F0B}"/>
              </a:ext>
            </a:extLst>
          </p:cNvPr>
          <p:cNvSpPr txBox="1"/>
          <p:nvPr/>
        </p:nvSpPr>
        <p:spPr>
          <a:xfrm>
            <a:off x="838200" y="2279176"/>
            <a:ext cx="753470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falls under the broader </a:t>
            </a:r>
            <a:r>
              <a:rPr lang="en-US" b="1" dirty="0"/>
              <a:t>public interest </a:t>
            </a:r>
            <a:r>
              <a:rPr lang="en-US" dirty="0"/>
              <a:t>legal basis (though this is not the only possible legal basis)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Could be a form of </a:t>
            </a:r>
            <a:r>
              <a:rPr lang="en-US" b="1" dirty="0"/>
              <a:t>further processing</a:t>
            </a:r>
            <a:r>
              <a:rPr lang="el-GR" b="1" dirty="0"/>
              <a:t> </a:t>
            </a:r>
            <a:r>
              <a:rPr lang="el-GR" dirty="0"/>
              <a:t>(</a:t>
            </a:r>
            <a:r>
              <a:rPr lang="en-US" dirty="0"/>
              <a:t>e.g. when obtaining data from a public source or e.g. the government)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Need to be subjected to </a:t>
            </a:r>
            <a:r>
              <a:rPr lang="en-US" b="1" dirty="0"/>
              <a:t>appropriate safeguards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Technical and organizational measures are in place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Focus on data minimization (use only necessary data)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Means: pseudonymization (without affecting research objectives)</a:t>
            </a:r>
          </a:p>
        </p:txBody>
      </p:sp>
    </p:spTree>
    <p:extLst>
      <p:ext uri="{BB962C8B-B14F-4D97-AF65-F5344CB8AC3E}">
        <p14:creationId xmlns:p14="http://schemas.microsoft.com/office/powerpoint/2010/main" val="4154281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BDFF4-F54A-4107-8732-E9EEC9BBDADB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Defining Scientific Research II: </a:t>
            </a:r>
            <a:r>
              <a:rPr lang="en-US" sz="4000" b="1" dirty="0"/>
              <a:t>Special Categories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B40B6D-FABD-4683-8FCF-7AF114109F0B}"/>
              </a:ext>
            </a:extLst>
          </p:cNvPr>
          <p:cNvSpPr txBox="1"/>
          <p:nvPr/>
        </p:nvSpPr>
        <p:spPr>
          <a:xfrm>
            <a:off x="838200" y="2279176"/>
            <a:ext cx="753470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relation to </a:t>
            </a:r>
            <a:r>
              <a:rPr lang="en-US" u="sng" dirty="0"/>
              <a:t>special categories of data </a:t>
            </a:r>
            <a:r>
              <a:rPr lang="en-US" dirty="0"/>
              <a:t>(art.9), the processing: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shall be proportionate to the aim pursued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needs to respect the right to data protection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needs to provide suitable and specific measures to safeguard the fundamental rights and interests of the data subject</a:t>
            </a:r>
          </a:p>
        </p:txBody>
      </p:sp>
    </p:spTree>
    <p:extLst>
      <p:ext uri="{BB962C8B-B14F-4D97-AF65-F5344CB8AC3E}">
        <p14:creationId xmlns:p14="http://schemas.microsoft.com/office/powerpoint/2010/main" val="3047666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77282-6312-4F41-8C6C-79BE509EA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The 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D179D-6451-3441-AB84-3B586D9850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l-GR" sz="2400" dirty="0"/>
          </a:p>
          <a:p>
            <a:pPr algn="just">
              <a:buFont typeface="Wingdings" charset="2"/>
              <a:buChar char="ü"/>
            </a:pPr>
            <a:r>
              <a:rPr lang="en-US" sz="2400" dirty="0"/>
              <a:t>Possible purposes:</a:t>
            </a:r>
          </a:p>
          <a:p>
            <a:pPr lvl="1" algn="just">
              <a:buFont typeface="Wingdings" charset="2"/>
              <a:buChar char="ü"/>
            </a:pPr>
            <a:r>
              <a:rPr lang="en-US" sz="2000" dirty="0"/>
              <a:t>Overall: </a:t>
            </a:r>
            <a:r>
              <a:rPr lang="en-US" sz="2000" b="1" dirty="0"/>
              <a:t>scientific research </a:t>
            </a:r>
            <a:r>
              <a:rPr lang="en-US" sz="2000" dirty="0"/>
              <a:t>(art. 89 GDPR)</a:t>
            </a:r>
          </a:p>
          <a:p>
            <a:pPr lvl="1" algn="just">
              <a:buFont typeface="Wingdings" charset="2"/>
              <a:buChar char="ü"/>
            </a:pPr>
            <a:r>
              <a:rPr lang="en-US" sz="2000" dirty="0"/>
              <a:t>Specific type of research </a:t>
            </a:r>
          </a:p>
          <a:p>
            <a:pPr lvl="1" algn="just">
              <a:buFont typeface="Wingdings" charset="2"/>
              <a:buChar char="ü"/>
            </a:pPr>
            <a:r>
              <a:rPr lang="en-US" sz="2000" dirty="0"/>
              <a:t>Further use/ exploitation</a:t>
            </a:r>
          </a:p>
          <a:p>
            <a:pPr algn="just">
              <a:buFont typeface="Wingdings" charset="2"/>
              <a:buChar char="ü"/>
            </a:pPr>
            <a:r>
              <a:rPr lang="en-US" sz="2400" dirty="0"/>
              <a:t>What happens when the purpose changes over time?</a:t>
            </a:r>
          </a:p>
          <a:p>
            <a:pPr lvl="1" algn="just">
              <a:buFont typeface="Wingdings" charset="2"/>
              <a:buChar char="ü"/>
            </a:pPr>
            <a:r>
              <a:rPr lang="en-US" sz="2000" b="1" dirty="0"/>
              <a:t>Legal basis</a:t>
            </a:r>
            <a:r>
              <a:rPr lang="en-US" sz="2000" dirty="0"/>
              <a:t>? [e.g. from public task to consent / collection by a public hospital – secondary use by researchers)</a:t>
            </a:r>
          </a:p>
          <a:p>
            <a:pPr lvl="1" algn="just">
              <a:buFont typeface="Wingdings" charset="2"/>
              <a:buChar char="ü"/>
            </a:pPr>
            <a:r>
              <a:rPr lang="en-US" sz="2000" dirty="0"/>
              <a:t>Am I </a:t>
            </a:r>
            <a:r>
              <a:rPr lang="en-US" sz="2000" b="1" dirty="0"/>
              <a:t>covered</a:t>
            </a:r>
            <a:r>
              <a:rPr lang="en-US" sz="2000" dirty="0"/>
              <a:t> by the legal basis? </a:t>
            </a:r>
          </a:p>
          <a:p>
            <a:pPr algn="just">
              <a:buFont typeface="Wingdings" charset="2"/>
              <a:buChar char="ü"/>
            </a:pPr>
            <a:endParaRPr lang="el-GR" sz="2400" dirty="0"/>
          </a:p>
        </p:txBody>
      </p:sp>
      <p:sp>
        <p:nvSpPr>
          <p:cNvPr id="4" name="Shape 125">
            <a:extLst>
              <a:ext uri="{FF2B5EF4-FFF2-40B4-BE49-F238E27FC236}">
                <a16:creationId xmlns:a16="http://schemas.microsoft.com/office/drawing/2014/main" id="{0F882223-9A29-5D49-9CA1-C830224CB027}"/>
              </a:ext>
            </a:extLst>
          </p:cNvPr>
          <p:cNvSpPr/>
          <p:nvPr/>
        </p:nvSpPr>
        <p:spPr>
          <a:xfrm>
            <a:off x="10494259" y="-371452"/>
            <a:ext cx="1223092" cy="27987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5200"/>
            </a:lvl1pPr>
          </a:lstStyle>
          <a:p>
            <a:r>
              <a:rPr lang="el-GR" sz="17718" dirty="0">
                <a:solidFill>
                  <a:srgbClr val="FF0000"/>
                </a:solidFill>
              </a:rPr>
              <a:t>5</a:t>
            </a:r>
            <a:endParaRPr sz="17718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428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1860</TotalTime>
  <Words>1705</Words>
  <Application>Microsoft Office PowerPoint</Application>
  <PresentationFormat>Widescreen</PresentationFormat>
  <Paragraphs>272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Wingdings</vt:lpstr>
      <vt:lpstr>Office Theme</vt:lpstr>
      <vt:lpstr>Open Science &amp; GDPR Basic Concepts and Cases</vt:lpstr>
      <vt:lpstr>Open Science and GDPR</vt:lpstr>
      <vt:lpstr>What is GDPR?</vt:lpstr>
      <vt:lpstr>PowerPoint Presentation</vt:lpstr>
      <vt:lpstr>The setting</vt:lpstr>
      <vt:lpstr>PowerPoint Presentation</vt:lpstr>
      <vt:lpstr>PowerPoint Presentation</vt:lpstr>
      <vt:lpstr>PowerPoint Presentation</vt:lpstr>
      <vt:lpstr>The purpose</vt:lpstr>
      <vt:lpstr>Legal Basis</vt:lpstr>
      <vt:lpstr>PowerPoint Presentation</vt:lpstr>
      <vt:lpstr>Trace the life cycle</vt:lpstr>
      <vt:lpstr>PowerPoint Presentation</vt:lpstr>
      <vt:lpstr>Exercising data subject rights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Data &amp; the GDPR How Open is Open?</dc:title>
  <dc:creator>Prodromos Tsiavos</dc:creator>
  <cp:lastModifiedBy>Anastasia Ioannou</cp:lastModifiedBy>
  <cp:revision>42</cp:revision>
  <dcterms:created xsi:type="dcterms:W3CDTF">2019-03-29T09:36:54Z</dcterms:created>
  <dcterms:modified xsi:type="dcterms:W3CDTF">2020-05-06T20:25:18Z</dcterms:modified>
</cp:coreProperties>
</file>